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9" r:id="rId3"/>
    <p:sldId id="258" r:id="rId4"/>
    <p:sldId id="261" r:id="rId5"/>
    <p:sldId id="262" r:id="rId6"/>
    <p:sldId id="312" r:id="rId7"/>
    <p:sldId id="316" r:id="rId8"/>
    <p:sldId id="313" r:id="rId9"/>
    <p:sldId id="317" r:id="rId10"/>
    <p:sldId id="314" r:id="rId11"/>
    <p:sldId id="323" r:id="rId12"/>
    <p:sldId id="324" r:id="rId13"/>
    <p:sldId id="318" r:id="rId14"/>
    <p:sldId id="322" r:id="rId15"/>
    <p:sldId id="315" r:id="rId16"/>
    <p:sldId id="320" r:id="rId17"/>
    <p:sldId id="321" r:id="rId18"/>
    <p:sldId id="311" r:id="rId19"/>
  </p:sldIdLst>
  <p:sldSz cx="9144000" cy="5143500" type="screen16x9"/>
  <p:notesSz cx="6858000" cy="9144000"/>
  <p:embeddedFontLst>
    <p:embeddedFont>
      <p:font typeface="Avenir Next Condensed Demi Bold" panose="020B0506020202020204" pitchFamily="34" charset="0"/>
      <p:regular r:id="rId21"/>
      <p:bold r:id="rId22"/>
      <p:italic r:id="rId23"/>
      <p:boldItalic r:id="rId24"/>
    </p:embeddedFont>
    <p:embeddedFont>
      <p:font typeface="Fira Sans Extra Condensed Medium" panose="020B0503050000020004" pitchFamily="34" charset="0"/>
      <p:regular r:id="rId25"/>
      <p:bold r:id="rId26"/>
      <p:italic r:id="rId27"/>
      <p:boldItalic r:id="rId28"/>
    </p:embeddedFont>
    <p:embeddedFont>
      <p:font typeface="Noto Nastaliq Urdu" panose="020B0502040504020204" pitchFamily="34" charset="-78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Bold" panose="020F0502020204030204" pitchFamily="34" charset="0"/>
      <p:bold r:id="rId34"/>
      <p:italic r:id="rId35"/>
      <p:boldItalic r:id="rId36"/>
    </p:embeddedFont>
    <p:embeddedFont>
      <p:font typeface="Overpass Black" pitchFamily="2" charset="77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93CAD7-318D-43AB-884A-D53A88110D0E}">
  <a:tblStyle styleId="{9093CAD7-318D-43AB-884A-D53A88110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/>
    <p:restoredTop sz="92124"/>
  </p:normalViewPr>
  <p:slideViewPr>
    <p:cSldViewPr snapToGrid="0" snapToObjects="1">
      <p:cViewPr varScale="1">
        <p:scale>
          <a:sx n="111" d="100"/>
          <a:sy n="111" d="100"/>
        </p:scale>
        <p:origin x="1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71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2"/>
                </a:solidFill>
              </a:rPr>
              <a:t>Linear</a:t>
            </a:r>
            <a:r>
              <a:rPr lang="en-US" dirty="0"/>
              <a:t> Regression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4"/>
            <a:ext cx="7704000" cy="1162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u="sng" dirty="0"/>
              <a:t>Prediction Face Creams Price</a:t>
            </a:r>
          </a:p>
          <a:p>
            <a:pPr marL="0" lvl="0" indent="0"/>
            <a:endParaRPr lang="en-US" u="sng" dirty="0"/>
          </a:p>
          <a:p>
            <a:pPr marL="0" lvl="0" indent="0"/>
            <a:endParaRPr lang="en-US" u="sng" dirty="0"/>
          </a:p>
          <a:p>
            <a:pPr marL="0" lvl="0" indent="0"/>
            <a:endParaRPr lang="en-US" u="sng" dirty="0"/>
          </a:p>
          <a:p>
            <a:pPr marL="0" lvl="0" indent="0"/>
            <a:r>
              <a:rPr lang="en-US" dirty="0"/>
              <a:t>By: Rana </a:t>
            </a:r>
            <a:r>
              <a:rPr lang="en-US" dirty="0" err="1"/>
              <a:t>Alzahrani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58BF3-FD97-DA4F-8479-B5E120DEA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feature engineering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E28F1-CE2F-BC4D-A507-7CDD2770EDA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7515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5E43E6-AF0F-C24E-8EAE-F41BD515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8" t="55219" r="37212" b="22155"/>
          <a:stretch/>
        </p:blipFill>
        <p:spPr>
          <a:xfrm>
            <a:off x="720436" y="1981199"/>
            <a:ext cx="7827819" cy="224443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BC683FC-A149-F848-A3E4-959B1279D270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Avenir Next Condensed Demi Bold" panose="020B0506020202020204" pitchFamily="34" charset="0"/>
                <a:cs typeface="Al Bayan" pitchFamily="2" charset="-78"/>
              </a:rPr>
              <a:t>Add New column (brand_label) </a:t>
            </a:r>
          </a:p>
        </p:txBody>
      </p:sp>
    </p:spTree>
    <p:extLst>
      <p:ext uri="{BB962C8B-B14F-4D97-AF65-F5344CB8AC3E}">
        <p14:creationId xmlns:p14="http://schemas.microsoft.com/office/powerpoint/2010/main" val="12319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CB2AB-EC2B-0640-9769-BB3614DE2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3" t="41212" r="48653" b="18384"/>
          <a:stretch/>
        </p:blipFill>
        <p:spPr>
          <a:xfrm>
            <a:off x="1745672" y="1371031"/>
            <a:ext cx="5527963" cy="333951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21B2944-FECC-FB4A-B53B-3BD33709A83D}"/>
              </a:ext>
            </a:extLst>
          </p:cNvPr>
          <p:cNvSpPr txBox="1">
            <a:spLocks/>
          </p:cNvSpPr>
          <p:nvPr/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Avenir Next Condensed Demi Bold" panose="020B0506020202020204" pitchFamily="34" charset="0"/>
                <a:cs typeface="Al Bayan" pitchFamily="2" charset="-78"/>
              </a:rPr>
              <a:t>New Correlation</a:t>
            </a:r>
          </a:p>
        </p:txBody>
      </p:sp>
    </p:spTree>
    <p:extLst>
      <p:ext uri="{BB962C8B-B14F-4D97-AF65-F5344CB8AC3E}">
        <p14:creationId xmlns:p14="http://schemas.microsoft.com/office/powerpoint/2010/main" val="183149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52BACE-2967-4841-8DF8-2DD25FBA6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First score with out dummy variables for testing  : 0.0701</a:t>
            </a:r>
          </a:p>
          <a:p>
            <a:r>
              <a:rPr lang="en-US" sz="1800" dirty="0"/>
              <a:t>score with dummy variables testing : 0.0904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457BF-3943-1E40-BC71-E02ED88D6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4768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450B-9BB9-3647-AC9D-DF2B6BFEB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A7A2CB-AF1C-784F-8DF3-02BD3CB7D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5670"/>
              </p:ext>
            </p:extLst>
          </p:nvPr>
        </p:nvGraphicFramePr>
        <p:xfrm>
          <a:off x="2327562" y="1579418"/>
          <a:ext cx="4793300" cy="24106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8325">
                  <a:extLst>
                    <a:ext uri="{9D8B030D-6E8A-4147-A177-3AD203B41FA5}">
                      <a16:colId xmlns:a16="http://schemas.microsoft.com/office/drawing/2014/main" val="777041549"/>
                    </a:ext>
                  </a:extLst>
                </a:gridCol>
                <a:gridCol w="1198325">
                  <a:extLst>
                    <a:ext uri="{9D8B030D-6E8A-4147-A177-3AD203B41FA5}">
                      <a16:colId xmlns:a16="http://schemas.microsoft.com/office/drawing/2014/main" val="3607699617"/>
                    </a:ext>
                  </a:extLst>
                </a:gridCol>
                <a:gridCol w="1198325">
                  <a:extLst>
                    <a:ext uri="{9D8B030D-6E8A-4147-A177-3AD203B41FA5}">
                      <a16:colId xmlns:a16="http://schemas.microsoft.com/office/drawing/2014/main" val="744128987"/>
                    </a:ext>
                  </a:extLst>
                </a:gridCol>
                <a:gridCol w="1198325">
                  <a:extLst>
                    <a:ext uri="{9D8B030D-6E8A-4147-A177-3AD203B41FA5}">
                      <a16:colId xmlns:a16="http://schemas.microsoft.com/office/drawing/2014/main" val="1670240853"/>
                    </a:ext>
                  </a:extLst>
                </a:gridCol>
              </a:tblGrid>
              <a:tr h="803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170570"/>
                  </a:ext>
                </a:extLst>
              </a:tr>
              <a:tr h="8035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254376"/>
                  </a:ext>
                </a:extLst>
              </a:tr>
              <a:tr h="8035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Polynomial </a:t>
                      </a:r>
                      <a:endParaRPr lang="en-US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0.074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6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23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E28052-B8AF-914A-8F72-A75695F80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000" y="2744548"/>
            <a:ext cx="3852000" cy="7929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Best model 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DC43D9-2723-E745-B829-AF1735AB350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0795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C02B9E8-A269-9C47-BF7A-0113E907B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sz="2000" dirty="0"/>
              <a:t>As we can see here, for the polynomial regression which will give the best test value  than from Linear regression and fits the data.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6F3E3-BB70-6648-A82C-F976D5DD8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chosen model </a:t>
            </a:r>
          </a:p>
        </p:txBody>
      </p:sp>
    </p:spTree>
    <p:extLst>
      <p:ext uri="{BB962C8B-B14F-4D97-AF65-F5344CB8AC3E}">
        <p14:creationId xmlns:p14="http://schemas.microsoft.com/office/powerpoint/2010/main" val="3531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D59190-5D53-7148-9C4E-8ABD574AD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75700"/>
            <a:ext cx="6733745" cy="20295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The </a:t>
            </a:r>
            <a:r>
              <a:rPr lang="en-US" sz="1800" dirty="0">
                <a:solidFill>
                  <a:schemeClr val="bg2"/>
                </a:solidFill>
                <a:sym typeface="Arial"/>
              </a:rPr>
              <a:t>Polynomial regression </a:t>
            </a:r>
            <a:r>
              <a:rPr lang="en-US" sz="1800" dirty="0"/>
              <a:t>best model I prefer to :</a:t>
            </a:r>
          </a:p>
          <a:p>
            <a:r>
              <a:rPr lang="en-US" sz="1800" dirty="0"/>
              <a:t>  Add more features.</a:t>
            </a:r>
          </a:p>
          <a:p>
            <a:r>
              <a:rPr lang="en-US" sz="1800" dirty="0"/>
              <a:t>Collect more production the data</a:t>
            </a:r>
          </a:p>
          <a:p>
            <a:pPr marL="13970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E9BDA-0E54-E048-B0E1-80C4F5535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500" y="207818"/>
            <a:ext cx="7672500" cy="923116"/>
          </a:xfrm>
        </p:spPr>
        <p:txBody>
          <a:bodyPr/>
          <a:lstStyle/>
          <a:p>
            <a:r>
              <a:rPr lang="en-US" dirty="0"/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10362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4;p69">
            <a:extLst>
              <a:ext uri="{FF2B5EF4-FFF2-40B4-BE49-F238E27FC236}">
                <a16:creationId xmlns:a16="http://schemas.microsoft.com/office/drawing/2014/main" id="{80D5845D-602E-B149-AFFB-F4C46AD96899}"/>
              </a:ext>
            </a:extLst>
          </p:cNvPr>
          <p:cNvSpPr txBox="1">
            <a:spLocks/>
          </p:cNvSpPr>
          <p:nvPr/>
        </p:nvSpPr>
        <p:spPr>
          <a:xfrm>
            <a:off x="720000" y="17592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dirty="0">
                <a:solidFill>
                  <a:schemeClr val="bg2"/>
                </a:solidFill>
                <a:latin typeface="Arial Rounded MT Bold" panose="020F0704030504030204" pitchFamily="34" charset="77"/>
                <a:cs typeface="Courier New" panose="02070309020205020404" pitchFamily="49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4755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597877" y="1453110"/>
            <a:ext cx="5677636" cy="2698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- The face cream industry is currently experiencing huge growth.</a:t>
            </a:r>
          </a:p>
          <a:p>
            <a:pPr marL="0" lvl="0" indent="0"/>
            <a:r>
              <a:rPr lang="en-US" dirty="0"/>
              <a:t>- The Market looks set to skyrocket as people look for quick and easy solutions.</a:t>
            </a:r>
          </a:p>
          <a:p>
            <a:pPr marL="0" lvl="0" indent="0"/>
            <a:r>
              <a:rPr lang="en-US" dirty="0"/>
              <a:t>- Price manipulation </a:t>
            </a:r>
          </a:p>
          <a:p>
            <a:pPr marL="0" lvl="0" indent="0"/>
            <a:r>
              <a:rPr lang="en-US" dirty="0"/>
              <a:t>By doing web scrubbing from </a:t>
            </a:r>
            <a:r>
              <a:rPr lang="en-US" dirty="0" err="1"/>
              <a:t>IHERB.com</a:t>
            </a:r>
            <a:endParaRPr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597877" y="992183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27522" y="335209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 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563074" y="1712147"/>
            <a:ext cx="1943643" cy="5460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 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515781" y="349767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 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531179" y="167445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  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057807" y="176754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the data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01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Web scraping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6687" y="3172811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332130" y="3233699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44"/>
          <p:cNvSpPr txBox="1"/>
          <p:nvPr/>
        </p:nvSpPr>
        <p:spPr>
          <a:xfrm>
            <a:off x="396883" y="3514361"/>
            <a:ext cx="1212965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name 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266917" y="3575253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Price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0" name="Google Shape;2200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267386" y="3264104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44"/>
          <p:cNvSpPr txBox="1"/>
          <p:nvPr/>
        </p:nvSpPr>
        <p:spPr>
          <a:xfrm>
            <a:off x="4161669" y="362027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Rating 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2" name="Google Shape;2202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231947" y="3247292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44"/>
          <p:cNvSpPr txBox="1"/>
          <p:nvPr/>
        </p:nvSpPr>
        <p:spPr>
          <a:xfrm>
            <a:off x="6166734" y="3575253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Review 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4" name="Google Shape;2204;p44"/>
          <p:cNvSpPr/>
          <p:nvPr/>
        </p:nvSpPr>
        <p:spPr>
          <a:xfrm>
            <a:off x="1445321" y="3743854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5" name="Google Shape;2205;p44"/>
          <p:cNvSpPr txBox="1"/>
          <p:nvPr/>
        </p:nvSpPr>
        <p:spPr>
          <a:xfrm>
            <a:off x="1081488" y="1062447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9" name="Google Shape;2209;p44"/>
          <p:cNvSpPr txBox="1"/>
          <p:nvPr/>
        </p:nvSpPr>
        <p:spPr>
          <a:xfrm>
            <a:off x="933169" y="1574858"/>
            <a:ext cx="2871576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latin typeface="Noto Nastaliq Urdu" panose="020B0502040504020204" pitchFamily="34" charset="-78"/>
                <a:cs typeface="Noto Nastaliq Urdu" panose="020B0502040504020204" pitchFamily="34" charset="-78"/>
              </a:rPr>
              <a:t>• scraped 1000+ product by using </a:t>
            </a:r>
            <a:r>
              <a:rPr lang="en-US" sz="1600" dirty="0" err="1">
                <a:latin typeface="Noto Nastaliq Urdu" panose="020B0502040504020204" pitchFamily="34" charset="-78"/>
                <a:cs typeface="Noto Nastaliq Urdu" panose="020B0502040504020204" pitchFamily="34" charset="-78"/>
              </a:rPr>
              <a:t>BeautifulSoup</a:t>
            </a:r>
            <a:endParaRPr sz="1600" dirty="0">
              <a:solidFill>
                <a:schemeClr val="dk2"/>
              </a:solidFill>
              <a:latin typeface="Noto Nastaliq Urdu" panose="020B0502040504020204" pitchFamily="34" charset="-78"/>
              <a:ea typeface="Open Sans"/>
              <a:cs typeface="Noto Nastaliq Urdu" panose="020B0502040504020204" pitchFamily="34" charset="-78"/>
              <a:sym typeface="Open Sans"/>
            </a:endParaRPr>
          </a:p>
        </p:txBody>
      </p:sp>
      <p:sp>
        <p:nvSpPr>
          <p:cNvPr id="2210" name="Google Shape;2210;p44"/>
          <p:cNvSpPr/>
          <p:nvPr/>
        </p:nvSpPr>
        <p:spPr>
          <a:xfrm>
            <a:off x="3441749" y="3757447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/>
          <p:nvPr/>
        </p:nvSpPr>
        <p:spPr>
          <a:xfrm>
            <a:off x="5375913" y="3791291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2" name="Google Shape;2212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bg2"/>
                </a:solidFill>
                <a:latin typeface="Noto Nastaliq Urdu" panose="020B0502040504020204" pitchFamily="34" charset="-78"/>
                <a:cs typeface="Noto Nastaliq Urdu" panose="020B0502040504020204" pitchFamily="34" charset="-78"/>
              </a:rPr>
              <a:t>Web scraping </a:t>
            </a:r>
          </a:p>
        </p:txBody>
      </p:sp>
      <p:pic>
        <p:nvPicPr>
          <p:cNvPr id="2050" name="Picture 2" descr="iHerb on the App Store">
            <a:extLst>
              <a:ext uri="{FF2B5EF4-FFF2-40B4-BE49-F238E27FC236}">
                <a16:creationId xmlns:a16="http://schemas.microsoft.com/office/drawing/2014/main" id="{6521DAC0-EB21-9748-AA84-92DF2185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7" y="1187485"/>
            <a:ext cx="2980684" cy="15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73C6E-83D0-6640-8262-2CE987F54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Data cleaning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1358E-17A4-4749-AF95-EB5191606FF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9960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2;p44">
            <a:extLst>
              <a:ext uri="{FF2B5EF4-FFF2-40B4-BE49-F238E27FC236}">
                <a16:creationId xmlns:a16="http://schemas.microsoft.com/office/drawing/2014/main" id="{5CC6D5FB-940D-6341-9FFF-FF820E68B83A}"/>
              </a:ext>
            </a:extLst>
          </p:cNvPr>
          <p:cNvSpPr txBox="1">
            <a:spLocks/>
          </p:cNvSpPr>
          <p:nvPr/>
        </p:nvSpPr>
        <p:spPr>
          <a:xfrm>
            <a:off x="736600" y="373063"/>
            <a:ext cx="7672388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/>
                </a:solidFill>
                <a:latin typeface="Noto Nastaliq Urdu" panose="020B0502040504020204" pitchFamily="34" charset="-78"/>
                <a:cs typeface="Noto Nastaliq Urdu" panose="020B0502040504020204" pitchFamily="34" charset="-78"/>
              </a:rPr>
              <a:t>Data cleaning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B9FC4-01FB-0E4F-9AD6-CB92745D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1" t="49962" r="41051" b="26230"/>
          <a:stretch/>
        </p:blipFill>
        <p:spPr>
          <a:xfrm>
            <a:off x="1151176" y="1648210"/>
            <a:ext cx="6841647" cy="23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A28CA-9047-6441-BBF8-955653FB1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000" y="2904937"/>
            <a:ext cx="3852000" cy="7929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Linear Regression Model 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9DD15F-199A-EA48-8EC3-9A24F3EE8CF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3952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8CFF1E-7ED6-1042-A130-BC31B89A8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 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1E54D-DDEC-094F-95A7-B80E3A1537B2}"/>
              </a:ext>
            </a:extLst>
          </p:cNvPr>
          <p:cNvSpPr txBox="1"/>
          <p:nvPr/>
        </p:nvSpPr>
        <p:spPr>
          <a:xfrm>
            <a:off x="2872292" y="259259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A301B-6154-3343-BE13-C965E6384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8" t="44714" r="48148" b="16498"/>
          <a:stretch/>
        </p:blipFill>
        <p:spPr>
          <a:xfrm>
            <a:off x="2111311" y="1346250"/>
            <a:ext cx="4921378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41381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630B"/>
      </a:dk2>
      <a:lt2>
        <a:srgbClr val="77C63D"/>
      </a:lt2>
      <a:accent1>
        <a:srgbClr val="77C63D"/>
      </a:accent1>
      <a:accent2>
        <a:srgbClr val="A8B2D7"/>
      </a:accent2>
      <a:accent3>
        <a:srgbClr val="9FE8B1"/>
      </a:accent3>
      <a:accent4>
        <a:srgbClr val="9EDCDA"/>
      </a:accent4>
      <a:accent5>
        <a:srgbClr val="7F7DC4"/>
      </a:accent5>
      <a:accent6>
        <a:srgbClr val="75DC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198</Words>
  <Application>Microsoft Macintosh PowerPoint</Application>
  <PresentationFormat>On-screen Show (16:9)</PresentationFormat>
  <Paragraphs>65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ExtraBold</vt:lpstr>
      <vt:lpstr>Avenir Next Condensed Demi Bold</vt:lpstr>
      <vt:lpstr>Overpass Black</vt:lpstr>
      <vt:lpstr>Arial Rounded MT Bold</vt:lpstr>
      <vt:lpstr>Open Sans</vt:lpstr>
      <vt:lpstr>Fira Sans Extra Condensed Medium</vt:lpstr>
      <vt:lpstr>Arial</vt:lpstr>
      <vt:lpstr>Noto Nastaliq Urdu</vt:lpstr>
      <vt:lpstr>Aqua Marketing Plan by Slidego</vt:lpstr>
      <vt:lpstr>Linear Regression</vt:lpstr>
      <vt:lpstr>Introduction</vt:lpstr>
      <vt:lpstr>Workflow</vt:lpstr>
      <vt:lpstr>01</vt:lpstr>
      <vt:lpstr>Web scraping </vt:lpstr>
      <vt:lpstr>Data cleaning </vt:lpstr>
      <vt:lpstr>PowerPoint Presentation</vt:lpstr>
      <vt:lpstr>Linear Regression Model  </vt:lpstr>
      <vt:lpstr>Correlation </vt:lpstr>
      <vt:lpstr>feature engineering </vt:lpstr>
      <vt:lpstr>PowerPoint Presentation</vt:lpstr>
      <vt:lpstr>PowerPoint Presentation</vt:lpstr>
      <vt:lpstr>Feature Engineering </vt:lpstr>
      <vt:lpstr>Result :</vt:lpstr>
      <vt:lpstr>Best model  </vt:lpstr>
      <vt:lpstr>The chosen model </vt:lpstr>
      <vt:lpstr>Recommendations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cp:lastModifiedBy>Microsoft Office User</cp:lastModifiedBy>
  <cp:revision>4</cp:revision>
  <dcterms:modified xsi:type="dcterms:W3CDTF">2021-12-09T07:51:31Z</dcterms:modified>
</cp:coreProperties>
</file>